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entury Gothic" panose="020B0502020202020204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hTG/0nkP2H4OHZmnCJJNPyk289x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30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9" name="Google Shape;18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9" name="Google Shape;9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7" name="Google Shape;107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0" name="Google Shape;120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" name="Google Shape;128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9" name="Google Shape;129;p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7" name="Google Shape;157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5" name="Google Shape;16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6" name="Google Shape;166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In order to simplified our database structure, we limited our application US only and assume each doctor and nurse only work for one hospital</a:t>
            </a:r>
            <a:endParaRPr/>
          </a:p>
        </p:txBody>
      </p:sp>
      <p:sp>
        <p:nvSpPr>
          <p:cNvPr id="174" name="Google Shape;174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77715312de_7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77715312de_7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2" name="Google Shape;182;g77715312de_7_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ocalhost:5000/homepage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1"/>
          <p:cNvPicPr preferRelativeResize="0"/>
          <p:nvPr/>
        </p:nvPicPr>
        <p:blipFill rotWithShape="1">
          <a:blip r:embed="rId3">
            <a:alphaModFix/>
          </a:blip>
          <a:srcRect t="9091" r="23297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"/>
          <p:cNvSpPr/>
          <p:nvPr/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9000">
                <a:srgbClr val="FFFFFF">
                  <a:alpha val="37254"/>
                </a:srgbClr>
              </a:gs>
              <a:gs pos="35000">
                <a:srgbClr val="FFFFFF">
                  <a:alpha val="78431"/>
                </a:srgbClr>
              </a:gs>
              <a:gs pos="58000">
                <a:schemeClr val="lt1"/>
              </a:gs>
              <a:gs pos="100000">
                <a:schemeClr val="lt1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"/>
          <p:cNvSpPr txBox="1"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entury Gothic"/>
              <a:buNone/>
            </a:pPr>
            <a:r>
              <a:rPr lang="en-US" sz="3700" b="1">
                <a:latin typeface="Century Gothic"/>
                <a:ea typeface="Century Gothic"/>
                <a:cs typeface="Century Gothic"/>
                <a:sym typeface="Century Gothic"/>
              </a:rPr>
              <a:t>Patient Based – Medical Record Database</a:t>
            </a:r>
            <a:endParaRPr sz="37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3" name="Google Shape;93;p1"/>
          <p:cNvSpPr txBox="1"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Group 2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Lance Zeng, Huidi Wang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Yi Shen, Zhirong Lin</a:t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"/>
          <p:cNvSpPr/>
          <p:nvPr/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/>
          <p:nvPr/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9"/>
          <p:cNvPicPr preferRelativeResize="0"/>
          <p:nvPr/>
        </p:nvPicPr>
        <p:blipFill rotWithShape="1">
          <a:blip r:embed="rId3">
            <a:alphaModFix amt="24000"/>
          </a:blip>
          <a:srcRect/>
          <a:stretch/>
        </p:blipFill>
        <p:spPr>
          <a:xfrm>
            <a:off x="0" y="0"/>
            <a:ext cx="1220460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9"/>
          <p:cNvSpPr txBox="1">
            <a:spLocks noGrp="1"/>
          </p:cNvSpPr>
          <p:nvPr>
            <p:ph type="title"/>
          </p:nvPr>
        </p:nvSpPr>
        <p:spPr>
          <a:xfrm>
            <a:off x="2642297" y="795479"/>
            <a:ext cx="688452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</a:pPr>
            <a:r>
              <a:rPr lang="en-US" b="1">
                <a:latin typeface="Century Gothic"/>
                <a:ea typeface="Century Gothic"/>
                <a:cs typeface="Century Gothic"/>
                <a:sym typeface="Century Gothic"/>
              </a:rPr>
              <a:t>Questions &amp; Comments? </a:t>
            </a:r>
            <a:endParaRPr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93" name="Google Shape;193;p9" descr="A picture containing toy&#10;&#10;Description generated with very high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70635" y="2026010"/>
            <a:ext cx="6335484" cy="3435898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9"/>
          <p:cNvSpPr txBox="1"/>
          <p:nvPr/>
        </p:nvSpPr>
        <p:spPr>
          <a:xfrm>
            <a:off x="3111853" y="5530036"/>
            <a:ext cx="7912208" cy="629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Group 2 : Lance Zeng, Huidi Wang, Yi Shen, Zhirong Lin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167328" y="2014842"/>
            <a:ext cx="4014528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 b="1">
                <a:latin typeface="Arial"/>
                <a:ea typeface="Arial"/>
                <a:cs typeface="Arial"/>
                <a:sym typeface="Arial"/>
              </a:rPr>
              <a:t>Medical Record System: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952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sz="1500" b="1">
              <a:latin typeface="Arial"/>
              <a:ea typeface="Arial"/>
              <a:cs typeface="Arial"/>
              <a:sym typeface="Arial"/>
            </a:endParaRPr>
          </a:p>
          <a:p>
            <a:pPr marL="228600" lvl="0" indent="-260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Providing accurate, up-to-date, and complete information about patients at the point of care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228600" lvl="0" indent="-260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Connect patients to local, accessible healthcare providers 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228600" lvl="0" indent="-260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Improving interaction and communication between healthcare providers and patients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228600" lvl="0" indent="-133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228600" lvl="0" indent="-133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p2"/>
          <p:cNvPicPr preferRelativeResize="0"/>
          <p:nvPr/>
        </p:nvPicPr>
        <p:blipFill rotWithShape="1">
          <a:blip r:embed="rId3">
            <a:alphaModFix/>
          </a:blip>
          <a:srcRect l="2915" r="12006" b="-1"/>
          <a:stretch/>
        </p:blipFill>
        <p:spPr>
          <a:xfrm>
            <a:off x="4876800" y="52550"/>
            <a:ext cx="7315200" cy="66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"/>
          <p:cNvSpPr txBox="1"/>
          <p:nvPr/>
        </p:nvSpPr>
        <p:spPr>
          <a:xfrm>
            <a:off x="0" y="0"/>
            <a:ext cx="4639056" cy="1746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-US" sz="33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 Problem Statement - Motivation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0" name="Google Shape;110;p3"/>
          <p:cNvPicPr preferRelativeResize="0"/>
          <p:nvPr/>
        </p:nvPicPr>
        <p:blipFill rotWithShape="1">
          <a:blip r:embed="rId3">
            <a:alphaModFix amt="35000"/>
          </a:blip>
          <a:srcRect t="2899" r="1" b="17058"/>
          <a:stretch/>
        </p:blipFill>
        <p:spPr>
          <a:xfrm>
            <a:off x="-4243" y="10"/>
            <a:ext cx="12196244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3"/>
          <p:cNvSpPr/>
          <p:nvPr/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3"/>
          <p:cNvSpPr/>
          <p:nvPr/>
        </p:nvSpPr>
        <p:spPr>
          <a:xfrm rot="-54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3"/>
          <p:cNvSpPr/>
          <p:nvPr/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3"/>
          <p:cNvSpPr/>
          <p:nvPr/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507030" y="36484"/>
            <a:ext cx="8510016" cy="1746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-US" sz="33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 Problem Statement - Challenge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3"/>
          <p:cNvSpPr txBox="1">
            <a:spLocks noGrp="1"/>
          </p:cNvSpPr>
          <p:nvPr>
            <p:ph type="body" idx="1"/>
          </p:nvPr>
        </p:nvSpPr>
        <p:spPr>
          <a:xfrm>
            <a:off x="594275" y="1603800"/>
            <a:ext cx="5942700" cy="45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 b="1">
                <a:latin typeface="Arial"/>
                <a:ea typeface="Arial"/>
                <a:cs typeface="Arial"/>
                <a:sym typeface="Arial"/>
              </a:rPr>
              <a:t>Medical Record System:</a:t>
            </a:r>
            <a:endParaRPr sz="18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Char char="•"/>
            </a:pPr>
            <a:r>
              <a:rPr lang="en-US" sz="2000"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rPr>
              <a:t>Currently, hospitals and insurance agencies exercise a lot of control </a:t>
            </a:r>
            <a:endParaRPr sz="2000">
              <a:solidFill>
                <a:srgbClr val="24292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•"/>
            </a:pPr>
            <a:r>
              <a:rPr lang="en-US" sz="2000"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rPr>
              <a:t>Medical data is distributed across multiple sources</a:t>
            </a:r>
            <a:endParaRPr sz="2000">
              <a:solidFill>
                <a:srgbClr val="24292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•"/>
            </a:pPr>
            <a:r>
              <a:rPr lang="en-US" sz="2000"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rPr>
              <a:t>Our hope is that this data management system will create a more transparent system, and simplify what is an important aspect of a patient’s life. </a:t>
            </a:r>
            <a:endParaRPr sz="2000" b="1">
              <a:latin typeface="Arial"/>
              <a:ea typeface="Arial"/>
              <a:cs typeface="Arial"/>
              <a:sym typeface="Arial"/>
            </a:endParaRPr>
          </a:p>
          <a:p>
            <a:pPr marL="228600" lvl="0" indent="-1333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228600" lvl="0" indent="-133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228600" lvl="0" indent="-133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"/>
          <p:cNvSpPr txBox="1">
            <a:spLocks noGrp="1"/>
          </p:cNvSpPr>
          <p:nvPr>
            <p:ph type="body" idx="1"/>
          </p:nvPr>
        </p:nvSpPr>
        <p:spPr>
          <a:xfrm>
            <a:off x="286500" y="1608900"/>
            <a:ext cx="4915200" cy="45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>
                <a:latin typeface="Arial"/>
                <a:ea typeface="Arial"/>
                <a:cs typeface="Arial"/>
                <a:sym typeface="Arial"/>
              </a:rPr>
              <a:t>Ultimate Goal: </a:t>
            </a:r>
            <a:endParaRPr sz="24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Building a patient-centric healthcare community that empowers patients to take their healthcare into their own hands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>
                <a:latin typeface="Arial"/>
                <a:ea typeface="Arial"/>
                <a:cs typeface="Arial"/>
                <a:sym typeface="Arial"/>
              </a:rPr>
              <a:t>Use Cases:</a:t>
            </a:r>
            <a:endParaRPr sz="20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Secure and track user medical records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Locate the nearest hospitals/clinics accepts the user’s insurance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Connect with others who experienced similar affliction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228600" lvl="0" indent="-133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4"/>
          <p:cNvSpPr txBox="1"/>
          <p:nvPr/>
        </p:nvSpPr>
        <p:spPr>
          <a:xfrm>
            <a:off x="207264" y="0"/>
            <a:ext cx="4645152" cy="1746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-US" sz="33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 Project </a:t>
            </a:r>
            <a:r>
              <a:rPr lang="en-US" sz="33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Description</a:t>
            </a:r>
            <a:endParaRPr sz="3300" b="1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24" name="Google Shape;124;p4"/>
          <p:cNvPicPr preferRelativeResize="0"/>
          <p:nvPr/>
        </p:nvPicPr>
        <p:blipFill rotWithShape="1">
          <a:blip r:embed="rId3">
            <a:alphaModFix/>
          </a:blip>
          <a:srcRect l="4584" r="7299"/>
          <a:stretch/>
        </p:blipFill>
        <p:spPr>
          <a:xfrm>
            <a:off x="5522976" y="987744"/>
            <a:ext cx="5900928" cy="4356477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4"/>
          <p:cNvSpPr txBox="1"/>
          <p:nvPr/>
        </p:nvSpPr>
        <p:spPr>
          <a:xfrm>
            <a:off x="5522976" y="6035040"/>
            <a:ext cx="8510016" cy="69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7"/>
              <a:buFont typeface="Arial"/>
              <a:buNone/>
            </a:pPr>
            <a:r>
              <a:rPr lang="en-US" sz="101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Notes: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17"/>
              <a:buFont typeface="Arial"/>
              <a:buNone/>
            </a:pPr>
            <a:r>
              <a:rPr lang="en-US" sz="101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 U.S use only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17"/>
              <a:buFont typeface="Arial"/>
              <a:buNone/>
            </a:pPr>
            <a:r>
              <a:rPr lang="en-US" sz="101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 Doctor &amp; Nurse can’t work for different clinic – improve in future development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14350" marR="0" lvl="0" indent="-320548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52"/>
              <a:buFont typeface="Calibri"/>
              <a:buNone/>
            </a:pPr>
            <a:endParaRPr sz="3052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/>
          <p:nvPr/>
        </p:nvSpPr>
        <p:spPr>
          <a:xfrm>
            <a:off x="1" y="0"/>
            <a:ext cx="1514558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2"/>
          <p:cNvSpPr/>
          <p:nvPr/>
        </p:nvSpPr>
        <p:spPr>
          <a:xfrm>
            <a:off x="102393" y="2074359"/>
            <a:ext cx="2252864" cy="2709275"/>
          </a:xfrm>
          <a:prstGeom prst="ellipse">
            <a:avLst/>
          </a:prstGeom>
          <a:solidFill>
            <a:srgbClr val="262626"/>
          </a:solidFill>
          <a:ln w="174625" cap="flat" cmpd="thinThick">
            <a:solidFill>
              <a:srgbClr val="26262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 Database Design – Data Dictionary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2"/>
          <p:cNvSpPr txBox="1"/>
          <p:nvPr/>
        </p:nvSpPr>
        <p:spPr>
          <a:xfrm>
            <a:off x="2812647" y="2875990"/>
            <a:ext cx="2456491" cy="1107955"/>
          </a:xfrm>
          <a:prstGeom prst="rect">
            <a:avLst/>
          </a:prstGeom>
          <a:solidFill>
            <a:srgbClr val="262626">
              <a:alpha val="40784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Person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Includes basic and personal patient information, includes Name, Address, Contact information, Gender and Insurance</a:t>
            </a: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2"/>
          <p:cNvSpPr txBox="1"/>
          <p:nvPr/>
        </p:nvSpPr>
        <p:spPr>
          <a:xfrm>
            <a:off x="5755201" y="328044"/>
            <a:ext cx="2524515" cy="1200288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Patient Visit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Center Hub of our application, defined by a patient-doctor pair</a:t>
            </a:r>
            <a:endParaRPr sz="1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22"/>
          <p:cNvSpPr txBox="1"/>
          <p:nvPr/>
        </p:nvSpPr>
        <p:spPr>
          <a:xfrm>
            <a:off x="8912155" y="2783657"/>
            <a:ext cx="2500216" cy="1200288"/>
          </a:xfrm>
          <a:prstGeom prst="rect">
            <a:avLst/>
          </a:prstGeom>
          <a:solidFill>
            <a:srgbClr val="262626">
              <a:alpha val="40784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Hospitals/Private Clinics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Key resource for patient to explore surrounding medical places and doctors. </a:t>
            </a: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2"/>
          <p:cNvSpPr txBox="1"/>
          <p:nvPr/>
        </p:nvSpPr>
        <p:spPr>
          <a:xfrm>
            <a:off x="2812647" y="4835459"/>
            <a:ext cx="2456491" cy="923289"/>
          </a:xfrm>
          <a:prstGeom prst="rect">
            <a:avLst/>
          </a:prstGeom>
          <a:solidFill>
            <a:srgbClr val="262626">
              <a:alpha val="40784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Insurance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Insurance record of patient includes insurance company’s and ID.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2"/>
          <p:cNvSpPr txBox="1"/>
          <p:nvPr/>
        </p:nvSpPr>
        <p:spPr>
          <a:xfrm>
            <a:off x="8912156" y="5029366"/>
            <a:ext cx="2500216" cy="769401"/>
          </a:xfrm>
          <a:prstGeom prst="rect">
            <a:avLst/>
          </a:prstGeom>
          <a:solidFill>
            <a:srgbClr val="262626">
              <a:alpha val="40784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Nurses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Information for nurses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2"/>
          <p:cNvSpPr txBox="1"/>
          <p:nvPr/>
        </p:nvSpPr>
        <p:spPr>
          <a:xfrm>
            <a:off x="8912155" y="4229677"/>
            <a:ext cx="2500216" cy="553957"/>
          </a:xfrm>
          <a:prstGeom prst="rect">
            <a:avLst/>
          </a:prstGeom>
          <a:solidFill>
            <a:srgbClr val="262626">
              <a:alpha val="40784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Doctors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Information for each doctors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2"/>
          <p:cNvSpPr txBox="1"/>
          <p:nvPr/>
        </p:nvSpPr>
        <p:spPr>
          <a:xfrm>
            <a:off x="5779500" y="5482519"/>
            <a:ext cx="2500216" cy="738623"/>
          </a:xfrm>
          <a:prstGeom prst="rect">
            <a:avLst/>
          </a:prstGeom>
          <a:solidFill>
            <a:srgbClr val="262626">
              <a:alpha val="40784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Diseases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lookup table that consists of diseases and conditions 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5755201" y="2074359"/>
            <a:ext cx="2500216" cy="1107955"/>
          </a:xfrm>
          <a:prstGeom prst="rect">
            <a:avLst/>
          </a:prstGeom>
          <a:solidFill>
            <a:srgbClr val="262626">
              <a:alpha val="40784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Treatment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purpose of the visit, including general checkup to physical therapy, and if has a prescription for this treatment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2"/>
          <p:cNvSpPr txBox="1"/>
          <p:nvPr/>
        </p:nvSpPr>
        <p:spPr>
          <a:xfrm>
            <a:off x="5779500" y="3813169"/>
            <a:ext cx="2500216" cy="954067"/>
          </a:xfrm>
          <a:prstGeom prst="rect">
            <a:avLst/>
          </a:prstGeom>
          <a:solidFill>
            <a:srgbClr val="262626">
              <a:alpha val="40784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Drug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Store drug ID and drug name. Relates to treatment table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2" name="Google Shape;142;p22"/>
          <p:cNvCxnSpPr>
            <a:endCxn id="136" idx="0"/>
          </p:cNvCxnSpPr>
          <p:nvPr/>
        </p:nvCxnSpPr>
        <p:spPr>
          <a:xfrm>
            <a:off x="4040593" y="3984059"/>
            <a:ext cx="300" cy="851400"/>
          </a:xfrm>
          <a:prstGeom prst="straightConnector1">
            <a:avLst/>
          </a:prstGeom>
          <a:noFill/>
          <a:ln w="25400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3" name="Google Shape;143;p22"/>
          <p:cNvSpPr/>
          <p:nvPr/>
        </p:nvSpPr>
        <p:spPr>
          <a:xfrm>
            <a:off x="4040659" y="988541"/>
            <a:ext cx="1717590" cy="1865870"/>
          </a:xfrm>
          <a:custGeom>
            <a:avLst/>
            <a:gdLst/>
            <a:ahLst/>
            <a:cxnLst/>
            <a:rect l="l" t="t" r="r" b="b"/>
            <a:pathLst>
              <a:path w="1717590" h="1865870" extrusionOk="0">
                <a:moveTo>
                  <a:pt x="0" y="1865870"/>
                </a:moveTo>
                <a:lnTo>
                  <a:pt x="0" y="0"/>
                </a:lnTo>
                <a:lnTo>
                  <a:pt x="1717590" y="0"/>
                </a:lnTo>
              </a:path>
            </a:pathLst>
          </a:custGeom>
          <a:noFill/>
          <a:ln w="25400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4" name="Google Shape;144;p22"/>
          <p:cNvCxnSpPr>
            <a:stCxn id="134" idx="2"/>
            <a:endCxn id="140" idx="0"/>
          </p:cNvCxnSpPr>
          <p:nvPr/>
        </p:nvCxnSpPr>
        <p:spPr>
          <a:xfrm flipH="1">
            <a:off x="7005459" y="1528332"/>
            <a:ext cx="12000" cy="5460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5" name="Google Shape;145;p22"/>
          <p:cNvCxnSpPr/>
          <p:nvPr/>
        </p:nvCxnSpPr>
        <p:spPr>
          <a:xfrm flipH="1">
            <a:off x="6917470" y="3179984"/>
            <a:ext cx="6075" cy="633185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6" name="Google Shape;146;p22"/>
          <p:cNvSpPr/>
          <p:nvPr/>
        </p:nvSpPr>
        <p:spPr>
          <a:xfrm>
            <a:off x="8303741" y="889686"/>
            <a:ext cx="1853513" cy="1890584"/>
          </a:xfrm>
          <a:custGeom>
            <a:avLst/>
            <a:gdLst/>
            <a:ahLst/>
            <a:cxnLst/>
            <a:rect l="l" t="t" r="r" b="b"/>
            <a:pathLst>
              <a:path w="1853513" h="1890584" extrusionOk="0">
                <a:moveTo>
                  <a:pt x="0" y="0"/>
                </a:moveTo>
                <a:lnTo>
                  <a:pt x="1853513" y="0"/>
                </a:lnTo>
                <a:lnTo>
                  <a:pt x="1841156" y="1890584"/>
                </a:lnTo>
              </a:path>
            </a:pathLst>
          </a:cu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2"/>
          <p:cNvSpPr/>
          <p:nvPr/>
        </p:nvSpPr>
        <p:spPr>
          <a:xfrm>
            <a:off x="8291384" y="1161535"/>
            <a:ext cx="1989438" cy="5226908"/>
          </a:xfrm>
          <a:custGeom>
            <a:avLst/>
            <a:gdLst/>
            <a:ahLst/>
            <a:cxnLst/>
            <a:rect l="l" t="t" r="r" b="b"/>
            <a:pathLst>
              <a:path w="1989438" h="5226908" extrusionOk="0">
                <a:moveTo>
                  <a:pt x="0" y="12357"/>
                </a:moveTo>
                <a:lnTo>
                  <a:pt x="123567" y="0"/>
                </a:lnTo>
                <a:lnTo>
                  <a:pt x="123567" y="5226908"/>
                </a:lnTo>
                <a:lnTo>
                  <a:pt x="1989438" y="5214551"/>
                </a:lnTo>
                <a:lnTo>
                  <a:pt x="1989438" y="4670854"/>
                </a:lnTo>
              </a:path>
            </a:pathLst>
          </a:custGeom>
          <a:noFill/>
          <a:ln w="25400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" name="Google Shape;148;p22"/>
          <p:cNvCxnSpPr/>
          <p:nvPr/>
        </p:nvCxnSpPr>
        <p:spPr>
          <a:xfrm>
            <a:off x="8408659" y="4515793"/>
            <a:ext cx="503496" cy="0"/>
          </a:xfrm>
          <a:prstGeom prst="straightConnector1">
            <a:avLst/>
          </a:prstGeom>
          <a:noFill/>
          <a:ln w="9525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9" name="Google Shape;149;p22"/>
          <p:cNvSpPr/>
          <p:nvPr/>
        </p:nvSpPr>
        <p:spPr>
          <a:xfrm>
            <a:off x="4015946" y="3126259"/>
            <a:ext cx="8143103" cy="3583460"/>
          </a:xfrm>
          <a:custGeom>
            <a:avLst/>
            <a:gdLst/>
            <a:ahLst/>
            <a:cxnLst/>
            <a:rect l="l" t="t" r="r" b="b"/>
            <a:pathLst>
              <a:path w="8143103" h="3583460" extrusionOk="0">
                <a:moveTo>
                  <a:pt x="0" y="2656703"/>
                </a:moveTo>
                <a:lnTo>
                  <a:pt x="0" y="3558746"/>
                </a:lnTo>
                <a:lnTo>
                  <a:pt x="8130746" y="3583460"/>
                </a:lnTo>
                <a:lnTo>
                  <a:pt x="8143103" y="12357"/>
                </a:lnTo>
                <a:lnTo>
                  <a:pt x="7401697" y="0"/>
                </a:lnTo>
              </a:path>
            </a:pathLst>
          </a:custGeom>
          <a:noFill/>
          <a:ln w="25400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" name="Google Shape;150;p22"/>
          <p:cNvCxnSpPr>
            <a:stCxn id="138" idx="3"/>
          </p:cNvCxnSpPr>
          <p:nvPr/>
        </p:nvCxnSpPr>
        <p:spPr>
          <a:xfrm>
            <a:off x="11412371" y="4506655"/>
            <a:ext cx="623100" cy="9000"/>
          </a:xfrm>
          <a:prstGeom prst="straightConnector1">
            <a:avLst/>
          </a:prstGeom>
          <a:noFill/>
          <a:ln w="9525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1" name="Google Shape;151;p22"/>
          <p:cNvSpPr/>
          <p:nvPr/>
        </p:nvSpPr>
        <p:spPr>
          <a:xfrm>
            <a:off x="11405286" y="3608173"/>
            <a:ext cx="630195" cy="1865870"/>
          </a:xfrm>
          <a:custGeom>
            <a:avLst/>
            <a:gdLst/>
            <a:ahLst/>
            <a:cxnLst/>
            <a:rect l="l" t="t" r="r" b="b"/>
            <a:pathLst>
              <a:path w="630195" h="1865870" extrusionOk="0">
                <a:moveTo>
                  <a:pt x="24714" y="1853513"/>
                </a:moveTo>
                <a:lnTo>
                  <a:pt x="617838" y="1865870"/>
                </a:lnTo>
                <a:lnTo>
                  <a:pt x="630195" y="0"/>
                </a:lnTo>
                <a:lnTo>
                  <a:pt x="0" y="0"/>
                </a:lnTo>
              </a:path>
            </a:pathLst>
          </a:custGeom>
          <a:noFill/>
          <a:ln w="25400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2"/>
          <p:cNvSpPr/>
          <p:nvPr/>
        </p:nvSpPr>
        <p:spPr>
          <a:xfrm>
            <a:off x="5489250" y="1161525"/>
            <a:ext cx="279108" cy="4636687"/>
          </a:xfrm>
          <a:custGeom>
            <a:avLst/>
            <a:gdLst/>
            <a:ahLst/>
            <a:cxnLst/>
            <a:rect l="l" t="t" r="r" b="b"/>
            <a:pathLst>
              <a:path w="1717590" h="1865870" extrusionOk="0">
                <a:moveTo>
                  <a:pt x="0" y="1865870"/>
                </a:moveTo>
                <a:lnTo>
                  <a:pt x="0" y="0"/>
                </a:lnTo>
                <a:lnTo>
                  <a:pt x="1717590" y="0"/>
                </a:lnTo>
              </a:path>
            </a:pathLst>
          </a:custGeom>
          <a:noFill/>
          <a:ln w="25400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3" name="Google Shape;153;p22"/>
          <p:cNvCxnSpPr>
            <a:endCxn id="139" idx="1"/>
          </p:cNvCxnSpPr>
          <p:nvPr/>
        </p:nvCxnSpPr>
        <p:spPr>
          <a:xfrm>
            <a:off x="5478900" y="5807731"/>
            <a:ext cx="300600" cy="44100"/>
          </a:xfrm>
          <a:prstGeom prst="straightConnector1">
            <a:avLst/>
          </a:prstGeom>
          <a:noFill/>
          <a:ln w="9525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1" y="0"/>
            <a:ext cx="1514558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1" name="Google Shape;161;p5"/>
          <p:cNvPicPr preferRelativeResize="0"/>
          <p:nvPr/>
        </p:nvPicPr>
        <p:blipFill rotWithShape="1">
          <a:blip r:embed="rId3">
            <a:alphaModFix/>
          </a:blip>
          <a:srcRect r="7441" b="6419"/>
          <a:stretch/>
        </p:blipFill>
        <p:spPr>
          <a:xfrm>
            <a:off x="2003975" y="0"/>
            <a:ext cx="10429121" cy="6933922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5"/>
          <p:cNvSpPr/>
          <p:nvPr/>
        </p:nvSpPr>
        <p:spPr>
          <a:xfrm>
            <a:off x="102393" y="2074359"/>
            <a:ext cx="2252864" cy="2709275"/>
          </a:xfrm>
          <a:prstGeom prst="ellipse">
            <a:avLst/>
          </a:prstGeom>
          <a:solidFill>
            <a:srgbClr val="262626"/>
          </a:solidFill>
          <a:ln w="174625" cap="flat" cmpd="thinThick">
            <a:solidFill>
              <a:srgbClr val="26262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 Database Design – ER Diagram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7"/>
          <p:cNvSpPr txBox="1"/>
          <p:nvPr/>
        </p:nvSpPr>
        <p:spPr>
          <a:xfrm>
            <a:off x="207264" y="0"/>
            <a:ext cx="4645152" cy="1746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-US" sz="33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 User Interface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7"/>
          <p:cNvSpPr txBox="1"/>
          <p:nvPr/>
        </p:nvSpPr>
        <p:spPr>
          <a:xfrm>
            <a:off x="557401" y="873248"/>
            <a:ext cx="4486656" cy="3640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952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endParaRPr sz="15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 Cases:</a:t>
            </a:r>
            <a:endParaRPr sz="2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-US"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Secure and track user medical records</a:t>
            </a:r>
            <a:endParaRPr sz="2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-US"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Locate the nearest hospitals/clinics accepts the user’s insurance</a:t>
            </a: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n-US" sz="1500">
                <a:solidFill>
                  <a:schemeClr val="dk1"/>
                </a:solidFill>
              </a:rPr>
              <a:t>Recommend nearby doctors for users</a:t>
            </a:r>
            <a:endParaRPr sz="1500">
              <a:solidFill>
                <a:schemeClr val="dk1"/>
              </a:solidFill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-US"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Connect with others who experienced similar affliction</a:t>
            </a: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 b="1">
                <a:solidFill>
                  <a:schemeClr val="dk1"/>
                </a:solidFill>
              </a:rPr>
              <a:t>Please Watch Our Live Demo!</a:t>
            </a:r>
            <a:endParaRPr sz="1500">
              <a:solidFill>
                <a:schemeClr val="dk1"/>
              </a:solidFill>
            </a:endParaRPr>
          </a:p>
          <a:p>
            <a:pPr marL="228600" marR="0" lvl="0" indent="-133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0963" y="828601"/>
            <a:ext cx="7034784" cy="400715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DE22CE6-5430-4EBC-ADD2-814A42B36ADE}"/>
              </a:ext>
            </a:extLst>
          </p:cNvPr>
          <p:cNvSpPr/>
          <p:nvPr/>
        </p:nvSpPr>
        <p:spPr>
          <a:xfrm>
            <a:off x="2114239" y="5386700"/>
            <a:ext cx="30684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http://localhost:5000/homepage.html</a:t>
            </a:r>
            <a:endParaRPr lang="en-W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8"/>
          <p:cNvSpPr txBox="1"/>
          <p:nvPr/>
        </p:nvSpPr>
        <p:spPr>
          <a:xfrm>
            <a:off x="207273" y="0"/>
            <a:ext cx="7823400" cy="17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-US" sz="33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 Discussion and Future Improvement - Existing Cha</a:t>
            </a:r>
            <a:r>
              <a:rPr lang="en-US" sz="33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llenge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8"/>
          <p:cNvSpPr txBox="1"/>
          <p:nvPr/>
        </p:nvSpPr>
        <p:spPr>
          <a:xfrm>
            <a:off x="689685" y="1608898"/>
            <a:ext cx="4486800" cy="3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952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>
                <a:solidFill>
                  <a:schemeClr val="dk1"/>
                </a:solidFill>
              </a:rPr>
              <a:t>Phase I (This Version)</a:t>
            </a:r>
            <a:endParaRPr sz="15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  </a:t>
            </a:r>
            <a:r>
              <a:rPr lang="en-US" sz="1500" b="1">
                <a:solidFill>
                  <a:schemeClr val="dk1"/>
                </a:solidFill>
              </a:rPr>
              <a:t>Limitation </a:t>
            </a:r>
            <a:endParaRPr sz="1500" b="1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-"/>
            </a:pPr>
            <a:r>
              <a:rPr lang="en-US" sz="1500">
                <a:solidFill>
                  <a:schemeClr val="dk1"/>
                </a:solidFill>
              </a:rPr>
              <a:t>US. based Only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-"/>
            </a:pPr>
            <a:r>
              <a:rPr lang="en-US" sz="1500">
                <a:solidFill>
                  <a:schemeClr val="dk1"/>
                </a:solidFill>
              </a:rPr>
              <a:t>Each doctor and nurse only work for one hospital/clinics</a:t>
            </a:r>
            <a:endParaRPr sz="15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  </a:t>
            </a:r>
            <a:r>
              <a:rPr lang="en-US" sz="1500" b="1">
                <a:solidFill>
                  <a:schemeClr val="dk1"/>
                </a:solidFill>
              </a:rPr>
              <a:t>Data structure </a:t>
            </a:r>
            <a:endParaRPr sz="1500" b="1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-"/>
            </a:pPr>
            <a:r>
              <a:rPr lang="en-US" sz="1500">
                <a:solidFill>
                  <a:schemeClr val="dk1"/>
                </a:solidFill>
              </a:rPr>
              <a:t>Treatment - Drug table ( one to multiple connection) lead to confusion in visit presentation in front end design.</a:t>
            </a:r>
            <a:endParaRPr sz="15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</a:endParaRPr>
          </a:p>
          <a:p>
            <a:pPr marL="228600" marR="0" lvl="0" indent="-133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8" name="Google Shape;178;p8"/>
          <p:cNvPicPr preferRelativeResize="0"/>
          <p:nvPr/>
        </p:nvPicPr>
        <p:blipFill rotWithShape="1">
          <a:blip r:embed="rId3">
            <a:alphaModFix/>
          </a:blip>
          <a:srcRect l="37925" t="8892" r="34319" b="6419"/>
          <a:stretch/>
        </p:blipFill>
        <p:spPr>
          <a:xfrm>
            <a:off x="7036700" y="1139275"/>
            <a:ext cx="3004600" cy="52268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77715312de_7_2"/>
          <p:cNvSpPr txBox="1"/>
          <p:nvPr/>
        </p:nvSpPr>
        <p:spPr>
          <a:xfrm>
            <a:off x="207283" y="0"/>
            <a:ext cx="6326700" cy="17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-US" sz="33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 Discussion and Future Improvement - Expansion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5" name="Google Shape;185;g77715312de_7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5426" y="1323975"/>
            <a:ext cx="6470198" cy="516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77715312de_7_2"/>
          <p:cNvSpPr txBox="1"/>
          <p:nvPr/>
        </p:nvSpPr>
        <p:spPr>
          <a:xfrm>
            <a:off x="494725" y="1608900"/>
            <a:ext cx="4486800" cy="44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>
                <a:solidFill>
                  <a:schemeClr val="dk1"/>
                </a:solidFill>
              </a:rPr>
              <a:t>Phase II </a:t>
            </a:r>
            <a:endParaRPr sz="15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chemeClr val="dk1"/>
                </a:solidFill>
              </a:rPr>
              <a:t>Data struction </a:t>
            </a:r>
            <a:endParaRPr sz="1500" b="1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-"/>
            </a:pPr>
            <a:r>
              <a:rPr lang="en-US" sz="1500">
                <a:solidFill>
                  <a:schemeClr val="dk1"/>
                </a:solidFill>
              </a:rPr>
              <a:t>Rethink Treatment to Drug table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-"/>
            </a:pPr>
            <a:r>
              <a:rPr lang="en-US" sz="1500">
                <a:solidFill>
                  <a:schemeClr val="dk1"/>
                </a:solidFill>
              </a:rPr>
              <a:t>Doctor and Nurse can work more than one hospital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-"/>
            </a:pPr>
            <a:r>
              <a:rPr lang="en-US" sz="1500">
                <a:solidFill>
                  <a:schemeClr val="dk1"/>
                </a:solidFill>
              </a:rPr>
              <a:t>Link Drug table to Disease table</a:t>
            </a:r>
            <a:endParaRPr sz="15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chemeClr val="dk1"/>
                </a:solidFill>
              </a:rPr>
              <a:t>Expansion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-"/>
            </a:pPr>
            <a:r>
              <a:rPr lang="en-US" sz="1500">
                <a:solidFill>
                  <a:schemeClr val="dk1"/>
                </a:solidFill>
              </a:rPr>
              <a:t>User is able to locate hospitals/clinics and doctor which can accept their insurance AND speciality 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-"/>
            </a:pPr>
            <a:r>
              <a:rPr lang="en-US" sz="1500">
                <a:solidFill>
                  <a:schemeClr val="dk1"/>
                </a:solidFill>
              </a:rPr>
              <a:t>Blog interaction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-"/>
            </a:pPr>
            <a:r>
              <a:rPr lang="en-US" sz="1500">
                <a:solidFill>
                  <a:schemeClr val="dk1"/>
                </a:solidFill>
              </a:rPr>
              <a:t>Physicians connection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-"/>
            </a:pPr>
            <a:r>
              <a:rPr lang="en-US" sz="1500">
                <a:solidFill>
                  <a:schemeClr val="dk1"/>
                </a:solidFill>
              </a:rPr>
              <a:t>Adopt more countries to our medical system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  </a:t>
            </a:r>
            <a:endParaRPr sz="15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</a:endParaRPr>
          </a:p>
          <a:p>
            <a:pPr marL="228600" marR="0" lvl="0" indent="-133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526</Words>
  <Application>Microsoft Office PowerPoint</Application>
  <PresentationFormat>Widescreen</PresentationFormat>
  <Paragraphs>92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Century Gothic</vt:lpstr>
      <vt:lpstr>Calibri</vt:lpstr>
      <vt:lpstr>Arial</vt:lpstr>
      <vt:lpstr>office theme</vt:lpstr>
      <vt:lpstr>Patient Based – Medical Record Database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 &amp; Comments?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Patient Based – Medical Record Database</dc:title>
  <dc:creator>Zhirong Lin</dc:creator>
  <cp:lastModifiedBy> </cp:lastModifiedBy>
  <cp:revision>1</cp:revision>
  <dcterms:created xsi:type="dcterms:W3CDTF">2020-05-06T23:18:24Z</dcterms:created>
  <dcterms:modified xsi:type="dcterms:W3CDTF">2020-05-08T00:55:59Z</dcterms:modified>
</cp:coreProperties>
</file>